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18"/>
  </p:notesMasterIdLst>
  <p:sldIdLst>
    <p:sldId id="256" r:id="rId2"/>
    <p:sldId id="259" r:id="rId3"/>
    <p:sldId id="261" r:id="rId4"/>
    <p:sldId id="268" r:id="rId5"/>
    <p:sldId id="263" r:id="rId6"/>
    <p:sldId id="269" r:id="rId7"/>
    <p:sldId id="260" r:id="rId8"/>
    <p:sldId id="267" r:id="rId9"/>
    <p:sldId id="257" r:id="rId10"/>
    <p:sldId id="270" r:id="rId11"/>
    <p:sldId id="266" r:id="rId12"/>
    <p:sldId id="271" r:id="rId13"/>
    <p:sldId id="273" r:id="rId14"/>
    <p:sldId id="274" r:id="rId15"/>
    <p:sldId id="258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68C198-0CCB-E903-F6FA-97436EE2F967}" v="99" dt="2024-02-29T01:55:58.112"/>
    <p1510:client id="{2C6D2EFC-E72F-A7EB-61E9-0AA7F53C00AF}" v="742" dt="2024-02-28T16:46:54.119"/>
    <p1510:client id="{2FEED733-96EA-9E09-EFF5-97A55EDE629C}" v="16" dt="2024-02-28T00:46:02.927"/>
    <p1510:client id="{45F075F4-2849-BAD9-075C-8370E5B529A6}" v="7" dt="2024-02-29T20:07:16.493"/>
    <p1510:client id="{562420CD-C8F7-7D6B-BEAB-D5968DED72CF}" v="6" dt="2024-02-29T18:47:06.351"/>
    <p1510:client id="{7F5633E5-7CB0-8964-50F4-CD74BDF2AC28}" v="845" dt="2024-02-28T02:12:31.157"/>
    <p1510:client id="{8799BA9D-7C1B-BF0C-ED91-5BE875338E6A}" v="360" dt="2024-02-28T19:48:47.468"/>
    <p1510:client id="{9F9F158D-6E8B-1B0C-EA11-7F68EBB223AD}" v="789" dt="2024-02-29T19:05:24.937"/>
    <p1510:client id="{B5A5E1A6-8304-3D17-5195-D7F8794F4737}" v="212" dt="2024-02-29T17:33:19.630"/>
    <p1510:client id="{D2ED41F7-4558-F169-EAB4-B3DFAEC978E8}" v="3" dt="2024-02-28T20:53:52.613"/>
    <p1510:client id="{D46D5A70-0644-8D09-7AB0-988D867F0821}" v="42" dt="2024-02-28T21:00:39.680"/>
    <p1510:client id="{DD418FE3-6D1F-7E75-C954-1204660B4526}" v="34" dt="2024-02-29T03:12:51.377"/>
    <p1510:client id="{FCCCCF5F-AFF9-8531-894E-3D595C0CB528}" v="241" dt="2024-02-29T00:49:04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FE97C-4ACC-403F-9007-D06FE3600C0E}" type="datetimeFigureOut">
              <a:t>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64834-ECCF-4A43-95B0-4F30FDACD0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80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char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binary-varbinary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blob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enum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.mysql.com/doc/refman/8.0/en/set.html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mplitude.com/blog/data-type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need 10-15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64834-ECCF-4A43-95B0-4F30FDACD052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34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https://www.sqltutorial.org/sql-data-types/</a:t>
            </a:r>
          </a:p>
          <a:p>
            <a:r>
              <a:rPr lang="en-US"/>
              <a:t>https://dev.mysql.com/doc/refman/8.0/en/string-type-syntax.html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64834-ECCF-4A43-95B0-4F30FDACD052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2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Note: Certain code can specify the amount of padding to be used</a:t>
            </a:r>
            <a:endParaRPr lang="en-US"/>
          </a:p>
          <a:p>
            <a:r>
              <a:rPr lang="en-US">
                <a:hlinkClick r:id="rId3"/>
              </a:rPr>
              <a:t>https://dev.mysql.com/doc/refman/8.0/en/char.html</a:t>
            </a:r>
            <a:endParaRPr lang="en-US">
              <a:cs typeface="Calibri"/>
            </a:endParaRPr>
          </a:p>
          <a:p>
            <a:r>
              <a:rPr lang="en-US"/>
              <a:t>https://www.sqltutorial.org/sql-data-types/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64834-ECCF-4A43-95B0-4F30FDACD052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06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https://dev.mysql.com/doc/refman/8.0/en/binary-varbinary.html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64834-ECCF-4A43-95B0-4F30FDACD052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93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[8] MySQL </a:t>
            </a:r>
          </a:p>
          <a:p>
            <a:r>
              <a:rPr lang="en-US"/>
              <a:t>13.3.4 The BLOB and TEXT Types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hlinkClick r:id="rId3"/>
              </a:rPr>
              <a:t>https://dev.mysql.com/doc/refman/8.0/en/blob.html</a:t>
            </a:r>
            <a:r>
              <a:rPr lang="en-US"/>
              <a:t> 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64834-ECCF-4A43-95B0-4F30FDACD052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50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MySQL</a:t>
            </a:r>
          </a:p>
          <a:p>
            <a:r>
              <a:rPr lang="en-US"/>
              <a:t>[9] 13.3.5 The ENUM Type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hlinkClick r:id="rId3"/>
              </a:rPr>
              <a:t>https://dev.mysql.com/doc/refman/8.0/en/enum.html</a:t>
            </a:r>
            <a:endParaRPr lang="en-US"/>
          </a:p>
          <a:p>
            <a:r>
              <a:rPr lang="en-US"/>
              <a:t>[10] 13.3.6 The SET Type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hlinkClick r:id="rId4"/>
              </a:rPr>
              <a:t>https://dev.mysql.com/doc/refman/8.0/en/set.html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64834-ECCF-4A43-95B0-4F30FDACD052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05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[11] What Are Data Types and Why Are They Important?</a:t>
            </a:r>
          </a:p>
          <a:p>
            <a:r>
              <a:rPr lang="en-US">
                <a:hlinkClick r:id="rId3"/>
              </a:rPr>
              <a:t>https://amplitude.com/blog/data-types</a:t>
            </a:r>
            <a:r>
              <a:rPr lang="en-US"/>
              <a:t> 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64834-ECCF-4A43-95B0-4F30FDACD052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90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need at least 10 slides of content, so I was thinking we could take screenshots of some of our code and use the Example Slides to transition to our code.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64834-ECCF-4A43-95B0-4F30FDACD052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9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06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66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0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58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05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92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4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43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7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5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073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54" r:id="rId6"/>
    <p:sldLayoutId id="2147483750" r:id="rId7"/>
    <p:sldLayoutId id="2147483751" r:id="rId8"/>
    <p:sldLayoutId id="2147483752" r:id="rId9"/>
    <p:sldLayoutId id="2147483753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hyperlink" Target="mailto:Solomon.Henry1@marist.edu" TargetMode="External"/><Relationship Id="rId7" Type="http://schemas.openxmlformats.org/officeDocument/2006/relationships/hyperlink" Target="mailto:jakeine.linares1@marist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Kumah(cheryl.kumah1@marist.edu" TargetMode="External"/><Relationship Id="rId5" Type="http://schemas.openxmlformats.org/officeDocument/2006/relationships/hyperlink" Target="mailto:cayleigh.goberman1@marist.edu" TargetMode="External"/><Relationship Id="rId4" Type="http://schemas.openxmlformats.org/officeDocument/2006/relationships/hyperlink" Target="mailto:erick.perez1@marist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mysql.com/doc/refman/8.0/en/set.html" TargetMode="External"/><Relationship Id="rId3" Type="http://schemas.openxmlformats.org/officeDocument/2006/relationships/hyperlink" Target="https://dev.mysql.com/doc/refman/8.0/en/string-type-syntax.html" TargetMode="External"/><Relationship Id="rId7" Type="http://schemas.openxmlformats.org/officeDocument/2006/relationships/hyperlink" Target="https://dev.mysql.com/doc/refman/8.0/en/enum.html" TargetMode="External"/><Relationship Id="rId2" Type="http://schemas.openxmlformats.org/officeDocument/2006/relationships/hyperlink" Target="https://www.sqltutorial.org/sql-data-typ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mysql.com/doc/refman/8.0/en/blob.html" TargetMode="External"/><Relationship Id="rId5" Type="http://schemas.openxmlformats.org/officeDocument/2006/relationships/hyperlink" Target="https://dev.mysql.com/doc/refman/8.0/en/binary-varbinary.html" TargetMode="External"/><Relationship Id="rId4" Type="http://schemas.openxmlformats.org/officeDocument/2006/relationships/hyperlink" Target="https://dev.mysql.com/doc/refman/8.0/en/char.html" TargetMode="External"/><Relationship Id="rId9" Type="http://schemas.openxmlformats.org/officeDocument/2006/relationships/hyperlink" Target="https://dev.mysql.com/doc/refman/8.0/en/data-type-defaults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String Data Types (13.3) and Data Type Default Values (13.6)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34727" y="4571999"/>
            <a:ext cx="5480240" cy="1524000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algn="l"/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Project Phase 3 – Team 1</a:t>
            </a:r>
          </a:p>
          <a:p>
            <a:pPr algn="l"/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Solomon Henry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 (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  <a:hlinkClick r:id="rId3"/>
              </a:rPr>
              <a:t>Solomon.Henry1@marist.edu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) , Erick Perez (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  <a:hlinkClick r:id="rId4"/>
              </a:rPr>
              <a:t>erick.perez1@marist.edu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), Cayleigh </a:t>
            </a:r>
            <a:r>
              <a:rPr lang="en-US" dirty="0" err="1">
                <a:solidFill>
                  <a:srgbClr val="FFFFFF">
                    <a:alpha val="70000"/>
                  </a:srgbClr>
                </a:solidFill>
              </a:rPr>
              <a:t>Goberman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 (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  <a:hlinkClick r:id="rId5"/>
              </a:rPr>
              <a:t>cayleigh.goberman1@marist.edu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),  Cheryl  Kumah  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hlinkClick r:id="rId6"/>
              </a:rPr>
              <a:t>Kumah(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  <a:hlinkClick r:id="rId6"/>
              </a:rPr>
              <a:t>cheryl.kumah1@marist.edu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), Jakeline Linares (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hlinkClick r:id="rId7"/>
              </a:rPr>
              <a:t>jakeine.linares1@marist.edu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) 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91A6AA4-36A3-2C60-FAC4-7315882FEB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527" r="31418" b="3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47A9921-6509-49C2-BEBF-924F28066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0D78-9C4E-3BFA-78E4-35BB0FF0D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Explicit Default Value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C0DE1-ADA0-C4DB-0374-4805B39D6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solidFill>
                  <a:srgbClr val="FFFFFF">
                    <a:alpha val="70000"/>
                  </a:srgbClr>
                </a:solidFill>
                <a:latin typeface="Avenir Next LT Pro Light"/>
                <a:cs typeface="Arial"/>
              </a:rPr>
              <a:t>A Data type specification where the default values are explicitly defined for a data type using the Default clause and can be in the form of a literal or expression (Expressions need to be within parenthesis)</a:t>
            </a:r>
            <a:endParaRPr lang="en-US"/>
          </a:p>
          <a:p>
            <a:r>
              <a:rPr lang="en-US">
                <a:solidFill>
                  <a:srgbClr val="FFFFFF">
                    <a:alpha val="70000"/>
                  </a:srgbClr>
                </a:solidFill>
                <a:latin typeface="Avenir Next LT Pro Light"/>
                <a:cs typeface="Arial"/>
              </a:rPr>
              <a:t>Default values must be a constant, so literals as well as built-in functions are allowed, but subqueries, variables, along with columns with an auto_increment attribute</a:t>
            </a:r>
          </a:p>
          <a:p>
            <a:endParaRPr lang="en-US" sz="2200">
              <a:solidFill>
                <a:srgbClr val="FFFFFF">
                  <a:alpha val="70000"/>
                </a:srgbClr>
              </a:solidFill>
              <a:latin typeface="Avenir Next LT Pro Light"/>
              <a:cs typeface="Arial"/>
            </a:endParaRPr>
          </a:p>
          <a:p>
            <a:endParaRPr lang="en-US">
              <a:solidFill>
                <a:srgbClr val="FFFFFF">
                  <a:alpha val="7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7300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A417-8970-0396-6AC7-4E0EFC54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Explicit Default Value Handling</a:t>
            </a:r>
          </a:p>
        </p:txBody>
      </p:sp>
      <p:pic>
        <p:nvPicPr>
          <p:cNvPr id="7" name="Content Placeholder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A290E70-A57E-D138-F9EB-F8ECA0BE7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328" y="2020455"/>
            <a:ext cx="5283161" cy="381808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1E8919-1A87-6F4C-653A-01156D705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4" t="22071" r="17161" b="66384"/>
          <a:stretch/>
        </p:blipFill>
        <p:spPr>
          <a:xfrm>
            <a:off x="6227607" y="2529452"/>
            <a:ext cx="5815616" cy="6379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55553-349F-6E95-5C20-ABF5344718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75" t="19661" r="31886" b="55593"/>
          <a:stretch/>
        </p:blipFill>
        <p:spPr>
          <a:xfrm>
            <a:off x="6230447" y="3502101"/>
            <a:ext cx="4793895" cy="156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18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B4049-8AC7-F8D2-7C96-A3E3A211C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Default Values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5E5A8-8F45-8049-0AEE-5FEE2CE03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solidFill>
                  <a:srgbClr val="FFFFFF">
                    <a:alpha val="70000"/>
                  </a:srgbClr>
                </a:solidFill>
              </a:rPr>
              <a:t>A Data type specification with no explicit Default value is determined by MySQL</a:t>
            </a:r>
          </a:p>
          <a:p>
            <a:r>
              <a:rPr lang="en-US">
                <a:solidFill>
                  <a:srgbClr val="FFFFFF">
                    <a:alpha val="70000"/>
                  </a:srgbClr>
                </a:solidFill>
              </a:rPr>
              <a:t>If the column allows NULL values, MySQL specifies the column with an explicit Default NULL clause</a:t>
            </a:r>
          </a:p>
          <a:p>
            <a:r>
              <a:rPr lang="en-US">
                <a:solidFill>
                  <a:srgbClr val="FFFFFF">
                    <a:alpha val="70000"/>
                  </a:srgbClr>
                </a:solidFill>
              </a:rPr>
              <a:t>If the column does not allow NULL values however, then that column's data type implicit default value will be used instead, if SQL strict mode isn't active</a:t>
            </a:r>
          </a:p>
        </p:txBody>
      </p:sp>
    </p:spTree>
    <p:extLst>
      <p:ext uri="{BB962C8B-B14F-4D97-AF65-F5344CB8AC3E}">
        <p14:creationId xmlns:p14="http://schemas.microsoft.com/office/powerpoint/2010/main" val="1944474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A417-8970-0396-6AC7-4E0EFC54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71220"/>
            <a:ext cx="10668000" cy="1524000"/>
          </a:xfrm>
        </p:spPr>
        <p:txBody>
          <a:bodyPr/>
          <a:lstStyle/>
          <a:p>
            <a:pPr algn="ctr"/>
            <a:r>
              <a:rPr lang="en-US"/>
              <a:t>Implicit Default Handling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C6281D-0CC1-484D-6EC3-F2F988DF3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00" t="22400" r="20500" b="57200"/>
          <a:stretch/>
        </p:blipFill>
        <p:spPr>
          <a:xfrm>
            <a:off x="1891697" y="1966128"/>
            <a:ext cx="8412481" cy="153924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D050AC-40A2-0B9A-3114-3A0B0A8EF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00" t="26000" r="32250" b="52000"/>
          <a:stretch/>
        </p:blipFill>
        <p:spPr>
          <a:xfrm>
            <a:off x="2788791" y="4232367"/>
            <a:ext cx="662178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78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A417-8970-0396-6AC7-4E0EFC54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508" y="452034"/>
            <a:ext cx="9298983" cy="1524000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ea typeface="+mj-lt"/>
                <a:cs typeface="+mj-lt"/>
              </a:rPr>
              <a:t>Implicit Default Handling (Not Null) Examples</a:t>
            </a:r>
            <a:br>
              <a:rPr lang="en-US">
                <a:ea typeface="+mj-lt"/>
                <a:cs typeface="+mj-lt"/>
              </a:rPr>
            </a:br>
            <a:endParaRPr lang="en-US">
              <a:solidFill>
                <a:srgbClr val="FFFFFF"/>
              </a:solidFill>
              <a:ea typeface="+mj-lt"/>
              <a:cs typeface="+mj-lt"/>
            </a:endParaRPr>
          </a:p>
          <a:p>
            <a:pPr algn="ctr"/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9AB68AE-360F-0D7F-E68E-25368686C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50" t="14347" r="16250" b="72400"/>
          <a:stretch/>
        </p:blipFill>
        <p:spPr>
          <a:xfrm>
            <a:off x="2340502" y="1307495"/>
            <a:ext cx="7505701" cy="9469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B50B65-AB3C-61A4-0166-A8994A283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21" t="35516" r="22341" b="56331"/>
          <a:stretch/>
        </p:blipFill>
        <p:spPr>
          <a:xfrm>
            <a:off x="5870032" y="4984870"/>
            <a:ext cx="5646610" cy="1123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1E34CA-C527-8F9A-68DE-70ABD4848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79" t="48312" r="64008" b="43698"/>
          <a:stretch/>
        </p:blipFill>
        <p:spPr>
          <a:xfrm>
            <a:off x="5958323" y="2849684"/>
            <a:ext cx="4902023" cy="1544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66ACC4-2C2D-1454-8DD2-18261B10B6EC}"/>
              </a:ext>
            </a:extLst>
          </p:cNvPr>
          <p:cNvSpPr txBox="1"/>
          <p:nvPr/>
        </p:nvSpPr>
        <p:spPr>
          <a:xfrm>
            <a:off x="762000" y="4830305"/>
            <a:ext cx="45719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If SQL Strict mode is enabled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>
                <a:ea typeface="+mn-lt"/>
                <a:cs typeface="+mn-lt"/>
              </a:rPr>
              <a:t>Then Error 1364, 'no default value', will be returned and no new record will be made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C8210-4F8B-392B-D6D3-004CBA0B3649}"/>
              </a:ext>
            </a:extLst>
          </p:cNvPr>
          <p:cNvSpPr txBox="1"/>
          <p:nvPr/>
        </p:nvSpPr>
        <p:spPr>
          <a:xfrm>
            <a:off x="763537" y="2748488"/>
            <a:ext cx="45642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If SQL Strict mode isn't enabled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>
                <a:ea typeface="+mn-lt"/>
                <a:cs typeface="+mn-lt"/>
              </a:rPr>
              <a:t>Then Warning 1364, 'no default value', </a:t>
            </a:r>
          </a:p>
          <a:p>
            <a:r>
              <a:rPr lang="en-US">
                <a:ea typeface="+mn-lt"/>
                <a:cs typeface="+mn-lt"/>
              </a:rPr>
              <a:t>will be returned, but a new record will still be made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3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AE2E-30A7-B34D-720D-EFCFAFCC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Importance of Default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E5374-A8E4-E450-8566-3AAF06D9D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Ensures data integrity and simplifies data management</a:t>
            </a:r>
          </a:p>
          <a:p>
            <a:r>
              <a:rPr lang="en-US">
                <a:solidFill>
                  <a:srgbClr val="FFFFFF">
                    <a:alpha val="70000"/>
                  </a:srgbClr>
                </a:solidFill>
              </a:rPr>
              <a:t>Reduces the burden on users to provide data for every field</a:t>
            </a:r>
            <a:endParaRPr lang="en-US"/>
          </a:p>
          <a:p>
            <a:r>
              <a:rPr lang="en-US">
                <a:solidFill>
                  <a:srgbClr val="FFFFFF">
                    <a:alpha val="70000"/>
                  </a:srgbClr>
                </a:solidFill>
              </a:rPr>
              <a:t>Provides a valid value for each field which prevents NULL or undefined values that can lead to errors</a:t>
            </a:r>
          </a:p>
          <a:p>
            <a:r>
              <a:rPr lang="en-US">
                <a:solidFill>
                  <a:srgbClr val="FFFFFF">
                    <a:alpha val="70000"/>
                  </a:srgbClr>
                </a:solidFill>
              </a:rPr>
              <a:t>Allows the user to use the default value temporarily until the explicit values are available</a:t>
            </a:r>
          </a:p>
        </p:txBody>
      </p:sp>
    </p:spTree>
    <p:extLst>
      <p:ext uri="{BB962C8B-B14F-4D97-AF65-F5344CB8AC3E}">
        <p14:creationId xmlns:p14="http://schemas.microsoft.com/office/powerpoint/2010/main" val="2827569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32A0-F58B-5D0F-77DA-EA612E0FB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5B145-B703-FA8B-A8FD-541B95B89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>
                <a:latin typeface="Arial"/>
                <a:ea typeface="+mn-lt"/>
                <a:cs typeface="Arial"/>
                <a:hlinkClick r:id="rId2"/>
              </a:rPr>
              <a:t>https://www.sqltutorial.org/sql-data-types/</a:t>
            </a:r>
            <a:endParaRPr lang="en-US" sz="1800">
              <a:latin typeface="Avenir Next LT Pro Light"/>
              <a:ea typeface="+mn-lt"/>
              <a:cs typeface="+mn-lt"/>
            </a:endParaRPr>
          </a:p>
          <a:p>
            <a:r>
              <a:rPr lang="en-US" sz="1800">
                <a:ea typeface="+mn-lt"/>
                <a:cs typeface="+mn-lt"/>
                <a:hlinkClick r:id="rId3"/>
              </a:rPr>
              <a:t>https://dev.mysql.com/doc/refman/8.0/en/string-type-syntax.html</a:t>
            </a:r>
            <a:endParaRPr lang="en-US" sz="1800">
              <a:ea typeface="+mn-lt"/>
              <a:cs typeface="+mn-lt"/>
            </a:endParaRPr>
          </a:p>
          <a:p>
            <a:r>
              <a:rPr lang="en-US" sz="1800">
                <a:solidFill>
                  <a:srgbClr val="FFFFFF">
                    <a:alpha val="70000"/>
                  </a:srgbClr>
                </a:solidFill>
                <a:latin typeface="Avenir Next LT Pro Light"/>
                <a:ea typeface="+mn-lt"/>
                <a:cs typeface="+mn-lt"/>
                <a:hlinkClick r:id="rId4"/>
              </a:rPr>
              <a:t>https://dev.mysql.com/doc/refman/8.0/en/char.html</a:t>
            </a:r>
            <a:endParaRPr lang="en-US" sz="1800">
              <a:solidFill>
                <a:srgbClr val="FFFFFF">
                  <a:alpha val="70000"/>
                </a:srgbClr>
              </a:solidFill>
              <a:latin typeface="Avenir Next LT Pro Light"/>
              <a:hlinkClick r:id="rId4"/>
            </a:endParaRPr>
          </a:p>
          <a:p>
            <a:r>
              <a:rPr lang="en-US" sz="1800">
                <a:solidFill>
                  <a:srgbClr val="FFFFFF">
                    <a:alpha val="70000"/>
                  </a:srgbClr>
                </a:solidFill>
                <a:latin typeface="Avenir Next LT Pro Light"/>
                <a:ea typeface="+mn-lt"/>
                <a:cs typeface="+mn-lt"/>
                <a:hlinkClick r:id="rId5"/>
              </a:rPr>
              <a:t>https://dev.mysql.com/doc/refman/8.0/en/binary-varbinary.html</a:t>
            </a:r>
            <a:endParaRPr lang="en-US" sz="1800">
              <a:solidFill>
                <a:srgbClr val="FFFFFF">
                  <a:alpha val="70000"/>
                </a:srgbClr>
              </a:solidFill>
              <a:latin typeface="Avenir Next LT Pro Light"/>
            </a:endParaRPr>
          </a:p>
          <a:p>
            <a:r>
              <a:rPr lang="en-US" sz="1800">
                <a:solidFill>
                  <a:srgbClr val="FFFFFF">
                    <a:alpha val="70000"/>
                  </a:srgbClr>
                </a:solidFill>
                <a:latin typeface="Avenir Next LT Pro Light"/>
                <a:ea typeface="+mn-lt"/>
                <a:cs typeface="+mn-lt"/>
                <a:hlinkClick r:id="rId6"/>
              </a:rPr>
              <a:t>https://dev.mysql.com/doc/refman/8.0/en/blob.html</a:t>
            </a:r>
            <a:endParaRPr lang="en-US" sz="1800">
              <a:solidFill>
                <a:srgbClr val="FFFFFF">
                  <a:alpha val="70000"/>
                </a:srgbClr>
              </a:solidFill>
              <a:latin typeface="Avenir Next LT Pro Light"/>
            </a:endParaRPr>
          </a:p>
          <a:p>
            <a:r>
              <a:rPr lang="en-US" sz="1800">
                <a:solidFill>
                  <a:srgbClr val="FFFFFF">
                    <a:alpha val="70000"/>
                  </a:srgbClr>
                </a:solidFill>
                <a:latin typeface="Avenir Next LT Pro Light"/>
                <a:ea typeface="+mn-lt"/>
                <a:cs typeface="+mn-lt"/>
                <a:hlinkClick r:id="rId7"/>
              </a:rPr>
              <a:t>https://dev.mysql.com/doc/refman/8.0/en/enum.html</a:t>
            </a:r>
            <a:endParaRPr lang="en-US" sz="1800">
              <a:solidFill>
                <a:srgbClr val="FFFFFF">
                  <a:alpha val="70000"/>
                </a:srgbClr>
              </a:solidFill>
              <a:latin typeface="Avenir Next LT Pro Light"/>
            </a:endParaRPr>
          </a:p>
          <a:p>
            <a:r>
              <a:rPr lang="en-US" sz="1800">
                <a:solidFill>
                  <a:srgbClr val="FFFFFF">
                    <a:alpha val="70000"/>
                  </a:srgbClr>
                </a:solidFill>
                <a:latin typeface="Avenir Next LT Pro Light"/>
                <a:ea typeface="+mn-lt"/>
                <a:cs typeface="+mn-lt"/>
                <a:hlinkClick r:id="rId8"/>
              </a:rPr>
              <a:t>https://dev.mysql.com/doc/refman/8.0/en/set.html</a:t>
            </a:r>
            <a:endParaRPr lang="en-US" sz="1800">
              <a:solidFill>
                <a:srgbClr val="FFFFFF">
                  <a:alpha val="70000"/>
                </a:srgbClr>
              </a:solidFill>
              <a:latin typeface="Avenir Next LT Pro Light"/>
            </a:endParaRPr>
          </a:p>
          <a:p>
            <a:r>
              <a:rPr lang="en-US" sz="180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  <a:hlinkClick r:id="rId9"/>
              </a:rPr>
              <a:t>https://dev.mysql.com/doc/refman/8.0/en/data-type-defaults.html</a:t>
            </a:r>
            <a:r>
              <a:rPr lang="en-US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 </a:t>
            </a:r>
            <a:endParaRPr lang="en-US" sz="1800">
              <a:solidFill>
                <a:srgbClr val="FFFFFF">
                  <a:alpha val="70000"/>
                </a:srgbClr>
              </a:solidFill>
              <a:latin typeface="Avenir Next LT Pro Light"/>
              <a:cs typeface="Calibri"/>
            </a:endParaRPr>
          </a:p>
          <a:p>
            <a:endParaRPr lang="en-US" sz="130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>
              <a:solidFill>
                <a:srgbClr val="FFFFFF">
                  <a:alpha val="70000"/>
                </a:srgbClr>
              </a:solidFill>
              <a:cs typeface="Calibri"/>
            </a:endParaRPr>
          </a:p>
          <a:p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233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1933-FA33-070F-3707-A09A77C5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String Data 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CFE0-5FFC-4841-5DD7-783F9C0E8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u="sng">
                <a:solidFill>
                  <a:srgbClr val="FFFFFF">
                    <a:alpha val="70000"/>
                  </a:srgbClr>
                </a:solidFill>
              </a:rPr>
              <a:t>Data Type</a:t>
            </a:r>
            <a:r>
              <a:rPr lang="en-US">
                <a:solidFill>
                  <a:srgbClr val="FFFFFF">
                    <a:alpha val="70000"/>
                  </a:srgbClr>
                </a:solidFill>
              </a:rPr>
              <a:t>: Specifies the type of data that a column can hold</a:t>
            </a:r>
          </a:p>
          <a:p>
            <a:r>
              <a:rPr lang="en-US" u="sng">
                <a:solidFill>
                  <a:srgbClr val="FFFFFF">
                    <a:alpha val="70000"/>
                  </a:srgbClr>
                </a:solidFill>
              </a:rPr>
              <a:t>String Data Types</a:t>
            </a:r>
            <a:r>
              <a:rPr lang="en-US">
                <a:solidFill>
                  <a:srgbClr val="FFFFFF">
                    <a:alpha val="70000"/>
                  </a:srgbClr>
                </a:solidFill>
              </a:rPr>
              <a:t>: Specify that the column can hold a string of data made up of characters</a:t>
            </a:r>
          </a:p>
        </p:txBody>
      </p:sp>
    </p:spTree>
    <p:extLst>
      <p:ext uri="{BB962C8B-B14F-4D97-AF65-F5344CB8AC3E}">
        <p14:creationId xmlns:p14="http://schemas.microsoft.com/office/powerpoint/2010/main" val="1358082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0976B-81D4-363A-6912-27B740830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r>
              <a:rPr lang="en-US"/>
              <a:t>The String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E6422-6A9B-216C-247B-8BFE9BD73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096" y="1085744"/>
            <a:ext cx="11555260" cy="404051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b="1" u="sng">
                <a:solidFill>
                  <a:srgbClr val="FFFFFF">
                    <a:alpha val="70000"/>
                  </a:srgbClr>
                </a:solidFill>
              </a:rPr>
              <a:t>CHAR</a:t>
            </a:r>
            <a:r>
              <a:rPr lang="en-US">
                <a:solidFill>
                  <a:srgbClr val="FFFFFF">
                    <a:alpha val="70000"/>
                  </a:srgbClr>
                </a:solidFill>
              </a:rPr>
              <a:t>: Creates a fixed length that one can declare after creating the table</a:t>
            </a:r>
            <a:endParaRPr lang="en-US" b="1" u="sng">
              <a:solidFill>
                <a:srgbClr val="FFFFFF">
                  <a:alpha val="70000"/>
                </a:srgb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This length value can be between 0 and 255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If one skips declaring the length variable, it is automatically assigned to 1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If the user enters a string that is less than the declared value, the database will pad the remaining space to fill it to the correct value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Ex: char(24) can hold up to 24 characters. If the user enters only 20 characters, the remaining 4 spaces will be padded.</a:t>
            </a:r>
          </a:p>
          <a:p>
            <a:r>
              <a:rPr lang="en-US" b="1" u="sng">
                <a:solidFill>
                  <a:srgbClr val="FFFFFF">
                    <a:alpha val="70000"/>
                  </a:srgbClr>
                </a:solidFill>
              </a:rPr>
              <a:t>VARCHAR</a:t>
            </a:r>
            <a:r>
              <a:rPr lang="en-US">
                <a:solidFill>
                  <a:srgbClr val="FFFFFF">
                    <a:alpha val="70000"/>
                  </a:srgbClr>
                </a:solidFill>
              </a:rPr>
              <a:t>: Allows a varying length for the inputted string</a:t>
            </a:r>
            <a:endParaRPr lang="en-US" b="1" u="sng">
              <a:solidFill>
                <a:srgbClr val="FFFFFF">
                  <a:alpha val="70000"/>
                </a:srgb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Length can be from 0 to 65,535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VARCHAR inputs are not padded: varchar(24) would only specify that the column can hold a </a:t>
            </a:r>
            <a:r>
              <a:rPr lang="en-US" b="1">
                <a:solidFill>
                  <a:srgbClr val="FFFFFF">
                    <a:alpha val="70000"/>
                  </a:srgbClr>
                </a:solidFill>
              </a:rPr>
              <a:t>maximum</a:t>
            </a:r>
            <a:r>
              <a:rPr lang="en-US">
                <a:solidFill>
                  <a:srgbClr val="FFFFFF">
                    <a:alpha val="70000"/>
                  </a:srgbClr>
                </a:solidFill>
              </a:rPr>
              <a:t> of 24 characters. 20 characters would be stored as 20 characters, not 24 (20 + 4 padding)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This can reduce the amount of storage required to save data</a:t>
            </a:r>
          </a:p>
        </p:txBody>
      </p:sp>
      <p:pic>
        <p:nvPicPr>
          <p:cNvPr id="4" name="Picture 3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A5FA5F36-07EE-2E2F-3F7A-A14AA92A9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62" b="-168"/>
          <a:stretch/>
        </p:blipFill>
        <p:spPr>
          <a:xfrm>
            <a:off x="2322418" y="5061114"/>
            <a:ext cx="7541560" cy="17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1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30E46-EF6D-2F41-555F-607A612D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String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B512B-5BA3-FC55-75DD-C5D8CC760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u="sng">
                <a:latin typeface="Arial"/>
                <a:cs typeface="Arial"/>
              </a:rPr>
              <a:t>BINARY</a:t>
            </a:r>
            <a:r>
              <a:rPr lang="en-US">
                <a:latin typeface="Arial"/>
                <a:cs typeface="Arial"/>
              </a:rPr>
              <a:t>: Stores a set string of bytes</a:t>
            </a:r>
            <a:endParaRPr lang="en-US">
              <a:latin typeface="Avenir Next LT Pro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Arial"/>
                <a:cs typeface="Arial"/>
              </a:rPr>
              <a:t>Similar to CHAR, except stores binary strings instead of nonbinary strings</a:t>
            </a:r>
            <a:endParaRPr lang="en-US" sz="2000">
              <a:solidFill>
                <a:srgbClr val="FFFFFF">
                  <a:alpha val="70000"/>
                </a:srgbClr>
              </a:solidFill>
              <a:latin typeface="Avenir Next LT Pro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latin typeface="Arial"/>
              <a:cs typeface="Arial"/>
            </a:endParaRPr>
          </a:p>
          <a:p>
            <a:r>
              <a:rPr lang="en-US" b="1" u="sng">
                <a:latin typeface="Arial"/>
                <a:cs typeface="Arial"/>
              </a:rPr>
              <a:t>VARBINARY</a:t>
            </a:r>
            <a:r>
              <a:rPr lang="en-US">
                <a:latin typeface="Arial"/>
                <a:cs typeface="Arial"/>
              </a:rPr>
              <a:t>: Stores a varying string of bytes</a:t>
            </a:r>
            <a:endParaRPr lang="en-US">
              <a:solidFill>
                <a:srgbClr val="FFFFFF">
                  <a:alpha val="70000"/>
                </a:srgbClr>
              </a:solidFill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Similar to VARCHAR, except stores binary strings instead of nonbinary strings</a:t>
            </a:r>
            <a:endParaRPr lang="en-US">
              <a:solidFill>
                <a:srgbClr val="FFFFFF">
                  <a:alpha val="70000"/>
                </a:srgbClr>
              </a:solidFill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2200">
              <a:solidFill>
                <a:srgbClr val="FFFFFF">
                  <a:alpha val="70000"/>
                </a:srgbClr>
              </a:solidFill>
              <a:latin typeface="Arial"/>
              <a:cs typeface="Arial"/>
            </a:endParaRPr>
          </a:p>
          <a:p>
            <a:r>
              <a:rPr lang="en-US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Unlike CHAR and VARCHAR, the length is measured in bytes, not characters</a:t>
            </a:r>
          </a:p>
        </p:txBody>
      </p:sp>
    </p:spTree>
    <p:extLst>
      <p:ext uri="{BB962C8B-B14F-4D97-AF65-F5344CB8AC3E}">
        <p14:creationId xmlns:p14="http://schemas.microsoft.com/office/powerpoint/2010/main" val="52475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297D-218F-213E-1933-EF5FFAB1B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String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C3B71-77A8-A49F-628C-50F37A3A0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u="sng">
                <a:latin typeface="Arial"/>
                <a:cs typeface="Arial"/>
              </a:rPr>
              <a:t>BLOB</a:t>
            </a:r>
            <a:r>
              <a:rPr lang="en-US" sz="2200">
                <a:latin typeface="Arial"/>
                <a:cs typeface="Arial"/>
              </a:rPr>
              <a:t>: A binary large object that can hold a variable amount of data.</a:t>
            </a:r>
            <a:endParaRPr lang="en-US" sz="2200">
              <a:solidFill>
                <a:srgbClr val="FFFFFF">
                  <a:alpha val="70000"/>
                </a:srgbClr>
              </a:solidFill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Four blob types: TINYBLOB, BLOB, MEDIUMBLOB and LONGBLOB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They differ only in the maximum length of values they can hold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Blob values are treated as binary strings(byte strings), they have binary character set</a:t>
            </a:r>
          </a:p>
          <a:p>
            <a:r>
              <a:rPr lang="en-US" sz="2200" b="1" u="sng">
                <a:latin typeface="Arial"/>
                <a:cs typeface="Arial"/>
              </a:rPr>
              <a:t>TEXT</a:t>
            </a:r>
            <a:r>
              <a:rPr lang="en-US" sz="2200">
                <a:latin typeface="Arial"/>
                <a:cs typeface="Arial"/>
              </a:rPr>
              <a:t>: Stores any kind of text data. Can contain both single-byte and multibyte characters.</a:t>
            </a:r>
            <a:endParaRPr lang="en-US" sz="2200">
              <a:solidFill>
                <a:srgbClr val="FFFFFF">
                  <a:alpha val="70000"/>
                </a:srgbClr>
              </a:solidFill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Four test types: TINYTEXT, TEXT, MEDIUMTEXT and LONGTEXT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Text values are treated as nonbinary strings(character strings), they have a character set other than binary</a:t>
            </a:r>
          </a:p>
        </p:txBody>
      </p:sp>
    </p:spTree>
    <p:extLst>
      <p:ext uri="{BB962C8B-B14F-4D97-AF65-F5344CB8AC3E}">
        <p14:creationId xmlns:p14="http://schemas.microsoft.com/office/powerpoint/2010/main" val="1928487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297D-218F-213E-1933-EF5FFAB1B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String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C3B71-77A8-A49F-628C-50F37A3A0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/>
            <a:r>
              <a:rPr lang="en-US" sz="2200" b="1" u="sng">
                <a:latin typeface="Arial"/>
                <a:cs typeface="Arial"/>
              </a:rPr>
              <a:t>ENUM</a:t>
            </a:r>
            <a:r>
              <a:rPr lang="en-US" sz="2200">
                <a:latin typeface="Arial"/>
                <a:cs typeface="Arial"/>
              </a:rPr>
              <a:t>: A string object with a value chosen from a list of permitted values that are enumerated explicitly in the column specification table at creation time</a:t>
            </a:r>
            <a:endParaRPr lang="en-US" sz="2200">
              <a:solidFill>
                <a:srgbClr val="FFFFFF">
                  <a:alpha val="70000"/>
                </a:srgbClr>
              </a:solidFill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The strings you specify as input values are automatically encoded as numbers.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The numbers are translated back to the corresponding strings in query results</a:t>
            </a:r>
            <a:endParaRPr lang="en-US" sz="18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Enum can have a maximum of 65,535 distinct elements</a:t>
            </a:r>
            <a:endParaRPr lang="en-US" sz="1800">
              <a:latin typeface="Arial"/>
              <a:cs typeface="Arial"/>
            </a:endParaRPr>
          </a:p>
          <a:p>
            <a:r>
              <a:rPr lang="en-US" sz="2200" b="1" u="sng">
                <a:latin typeface="Arial"/>
                <a:cs typeface="Arial"/>
              </a:rPr>
              <a:t>SET</a:t>
            </a:r>
            <a:r>
              <a:rPr lang="en-US" sz="2200">
                <a:latin typeface="Arial"/>
                <a:cs typeface="Arial"/>
              </a:rPr>
              <a:t>: A string object that can have zero or more values each of which must be chosen from a list of permitted values specified when the table is created</a:t>
            </a:r>
            <a:endParaRPr lang="en-US" sz="2200">
              <a:solidFill>
                <a:srgbClr val="FFFFFF">
                  <a:alpha val="70000"/>
                </a:srgbClr>
              </a:solidFill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Set column values that consist of multiple set members must be separated by columns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A set column can have a maximum of 64 distinct members</a:t>
            </a:r>
            <a:endParaRPr lang="en-US">
              <a:solidFill>
                <a:srgbClr val="FFFFFF">
                  <a:alpha val="70000"/>
                </a:srgbClr>
              </a:solidFill>
              <a:latin typeface="Avenir Next LT Pro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For example, a column specified as SET('one', 'two') NOT NULL can have any of the values '''one' 'two' '</a:t>
            </a:r>
            <a:r>
              <a:rPr lang="en-US" sz="1700" err="1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one,two</a:t>
            </a:r>
            <a:r>
              <a:rPr lang="en-US" sz="1700">
                <a:solidFill>
                  <a:srgbClr val="FFFFFF">
                    <a:alpha val="70000"/>
                  </a:srgbClr>
                </a:solidFill>
                <a:latin typeface="Arial"/>
                <a:cs typeface="Arial"/>
              </a:rPr>
              <a:t>'"</a:t>
            </a:r>
            <a:endParaRPr lang="en-US" sz="170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31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85E0A-5C22-4115-8E61-4DCE95AC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Importance of String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22597-8DC0-A109-2EAF-88CF0AAD4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>
                    <a:alpha val="70000"/>
                  </a:srgbClr>
                </a:solidFill>
              </a:rPr>
              <a:t>String data types is the most common type to store text</a:t>
            </a:r>
          </a:p>
          <a:p>
            <a:r>
              <a:rPr lang="en-US">
                <a:solidFill>
                  <a:srgbClr val="FFFFFF">
                    <a:alpha val="70000"/>
                  </a:srgbClr>
                </a:solidFill>
              </a:rPr>
              <a:t>Strings are important when communicating information from the program to the user of the program</a:t>
            </a:r>
          </a:p>
          <a:p>
            <a:r>
              <a:rPr lang="en-US">
                <a:solidFill>
                  <a:srgbClr val="FFFFFF">
                    <a:alpha val="70000"/>
                  </a:srgbClr>
                </a:solidFill>
              </a:rPr>
              <a:t>A string can include digits and symbols as well</a:t>
            </a:r>
          </a:p>
          <a:p>
            <a:r>
              <a:rPr lang="en-US">
                <a:solidFill>
                  <a:srgbClr val="FFFFFF">
                    <a:alpha val="70000"/>
                  </a:srgbClr>
                </a:solidFill>
              </a:rPr>
              <a:t>The data type defines which operations can be performed to create transform and use the variable</a:t>
            </a:r>
          </a:p>
        </p:txBody>
      </p:sp>
    </p:spTree>
    <p:extLst>
      <p:ext uri="{BB962C8B-B14F-4D97-AF65-F5344CB8AC3E}">
        <p14:creationId xmlns:p14="http://schemas.microsoft.com/office/powerpoint/2010/main" val="201812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254F-99A6-60EC-6588-CE04ED02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Data Type Examples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ECD88AA-AC89-92DD-FD6B-0CA3B3DA4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248" t="19241" r="27663" b="21187"/>
          <a:stretch/>
        </p:blipFill>
        <p:spPr>
          <a:xfrm>
            <a:off x="645805" y="2153336"/>
            <a:ext cx="4916455" cy="3641681"/>
          </a:xfrm>
        </p:spPr>
      </p:pic>
      <p:pic>
        <p:nvPicPr>
          <p:cNvPr id="6" name="Picture 5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32737900-C6E5-9CE5-C378-9CC78E19C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833" y="1919288"/>
            <a:ext cx="4044472" cy="2163480"/>
          </a:xfrm>
          <a:prstGeom prst="rect">
            <a:avLst/>
          </a:prstGeom>
        </p:spPr>
      </p:pic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C9ADE32-4DBB-A709-4AB8-2E2758359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381" y="4178081"/>
            <a:ext cx="3897814" cy="26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58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E9B86C0-FDA1-4FEB-807F-B6CA59CE8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17019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0A251-36E3-625B-C0B8-18955121A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/>
              <a:t>Predefined values that are assigned if no explicit value is provided when a table is created</a:t>
            </a:r>
          </a:p>
          <a:p>
            <a:r>
              <a:rPr lang="en-US" sz="2400">
                <a:latin typeface="Avenir Next LT Pro Light"/>
                <a:cs typeface="Arial"/>
              </a:rPr>
              <a:t>Setting default values when creating a table</a:t>
            </a:r>
            <a:endParaRPr lang="en-US" sz="2400">
              <a:solidFill>
                <a:srgbClr val="FFFFFF">
                  <a:alpha val="70000"/>
                </a:srgbClr>
              </a:solidFill>
              <a:latin typeface="Avenir Next LT Pro Light"/>
              <a:cs typeface="Arial"/>
            </a:endParaRPr>
          </a:p>
          <a:p>
            <a:r>
              <a:rPr lang="en-US" sz="2400">
                <a:latin typeface="Avenir Next LT Pro Light"/>
                <a:cs typeface="Arial"/>
              </a:rPr>
              <a:t>Default values serve as a backup for non-explicit values due to missing data</a:t>
            </a:r>
            <a:endParaRPr lang="en-US" sz="2400">
              <a:solidFill>
                <a:srgbClr val="FFFFFF">
                  <a:alpha val="70000"/>
                </a:srgbClr>
              </a:solidFill>
              <a:latin typeface="Avenir Next LT Pro Light"/>
              <a:cs typeface="Arial"/>
            </a:endParaRPr>
          </a:p>
          <a:p>
            <a:endParaRPr lang="en-US" sz="240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7B29A0-37DD-F439-997B-F58FE8888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What Are Default Values?</a:t>
            </a:r>
          </a:p>
        </p:txBody>
      </p:sp>
    </p:spTree>
    <p:extLst>
      <p:ext uri="{BB962C8B-B14F-4D97-AF65-F5344CB8AC3E}">
        <p14:creationId xmlns:p14="http://schemas.microsoft.com/office/powerpoint/2010/main" val="3730065484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1A212E"/>
      </a:dk2>
      <a:lt2>
        <a:srgbClr val="F0F3F1"/>
      </a:lt2>
      <a:accent1>
        <a:srgbClr val="C34DAB"/>
      </a:accent1>
      <a:accent2>
        <a:srgbClr val="983BB1"/>
      </a:accent2>
      <a:accent3>
        <a:srgbClr val="794DC3"/>
      </a:accent3>
      <a:accent4>
        <a:srgbClr val="3D42B2"/>
      </a:accent4>
      <a:accent5>
        <a:srgbClr val="4D83C3"/>
      </a:accent5>
      <a:accent6>
        <a:srgbClr val="3BA3B1"/>
      </a:accent6>
      <a:hlink>
        <a:srgbClr val="3F65B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PebbleVTI</vt:lpstr>
      <vt:lpstr>String Data Types (13.3) and Data Type Default Values (13.6)</vt:lpstr>
      <vt:lpstr>What Are String Data Types?</vt:lpstr>
      <vt:lpstr>The String Data Types</vt:lpstr>
      <vt:lpstr>The String Data Types</vt:lpstr>
      <vt:lpstr>The String Data Types</vt:lpstr>
      <vt:lpstr>The String Data Types</vt:lpstr>
      <vt:lpstr>Importance of String Data Types</vt:lpstr>
      <vt:lpstr>String Data Type Examples</vt:lpstr>
      <vt:lpstr>What Are Default Values?</vt:lpstr>
      <vt:lpstr>Explicit Default Value Handling</vt:lpstr>
      <vt:lpstr>Explicit Default Value Handling</vt:lpstr>
      <vt:lpstr>Implicit Default Values Handling</vt:lpstr>
      <vt:lpstr>Implicit Default Handling Examples</vt:lpstr>
      <vt:lpstr>Implicit Default Handling (Not Null) Examples  </vt:lpstr>
      <vt:lpstr>Importance of Default Values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</cp:revision>
  <dcterms:created xsi:type="dcterms:W3CDTF">2024-02-16T15:54:55Z</dcterms:created>
  <dcterms:modified xsi:type="dcterms:W3CDTF">2024-02-29T21:01:35Z</dcterms:modified>
</cp:coreProperties>
</file>